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71" r:id="rId2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365C0"/>
    <a:srgbClr val="00AEEE"/>
    <a:srgbClr val="C92405"/>
    <a:srgbClr val="DD2909"/>
    <a:srgbClr val="37D2EA"/>
    <a:srgbClr val="38E1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2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490"/>
    <p:restoredTop sz="94646"/>
  </p:normalViewPr>
  <p:slideViewPr>
    <p:cSldViewPr snapToGrid="0" snapToObjects="1">
      <p:cViewPr>
        <p:scale>
          <a:sx n="86" d="100"/>
          <a:sy n="86" d="100"/>
        </p:scale>
        <p:origin x="720" y="-1000"/>
      </p:cViewPr>
      <p:guideLst/>
    </p:cSldViewPr>
  </p:slideViewPr>
  <p:notesTextViewPr>
    <p:cViewPr>
      <p:scale>
        <a:sx n="75" d="100"/>
        <a:sy n="75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 dirty="0"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13"/>
          </p:nvPr>
        </p:nvSpPr>
        <p:spPr>
          <a:xfrm>
            <a:off x="-812800" y="0"/>
            <a:ext cx="15232066" cy="10160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idx="13"/>
          </p:nvPr>
        </p:nvSpPr>
        <p:spPr>
          <a:xfrm>
            <a:off x="2717800" y="635000"/>
            <a:ext cx="12357100" cy="8238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52500" y="4762500"/>
            <a:ext cx="5334000" cy="410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idx="13"/>
          </p:nvPr>
        </p:nvSpPr>
        <p:spPr>
          <a:xfrm>
            <a:off x="4533900" y="2603500"/>
            <a:ext cx="9429750" cy="62865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13"/>
          </p:nvPr>
        </p:nvSpPr>
        <p:spPr>
          <a:xfrm>
            <a:off x="6680200" y="5026947"/>
            <a:ext cx="6057901" cy="4040705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84" name="Image"/>
          <p:cNvSpPr>
            <a:spLocks noGrp="1"/>
          </p:cNvSpPr>
          <p:nvPr>
            <p:ph type="pic" sz="quarter" idx="14"/>
          </p:nvPr>
        </p:nvSpPr>
        <p:spPr>
          <a:xfrm>
            <a:off x="6502400" y="886747"/>
            <a:ext cx="5867400" cy="39116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85" name="Image"/>
          <p:cNvSpPr>
            <a:spLocks noGrp="1"/>
          </p:cNvSpPr>
          <p:nvPr>
            <p:ph type="pic" idx="15"/>
          </p:nvPr>
        </p:nvSpPr>
        <p:spPr>
          <a:xfrm>
            <a:off x="-2374900" y="889000"/>
            <a:ext cx="11976100" cy="7984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 dirty="0"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13"/>
          </p:nvPr>
        </p:nvSpPr>
        <p:spPr>
          <a:xfrm>
            <a:off x="1270000" y="6362700"/>
            <a:ext cx="10464800" cy="4699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14"/>
          </p:nvPr>
        </p:nvSpPr>
        <p:spPr>
          <a:xfrm>
            <a:off x="1270000" y="4267200"/>
            <a:ext cx="10464800" cy="685800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800"/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311798" y="9251950"/>
            <a:ext cx="368504" cy="3810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800"/>
            </a:lvl1pPr>
          </a:lstStyle>
          <a:p>
            <a:fld id="{86CB4B4D-7CA3-9044-876B-883B54F8677D}" type="slidenum">
              <a:rPr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rasshopper Word of the Day"/>
          <p:cNvSpPr txBox="1"/>
          <p:nvPr/>
        </p:nvSpPr>
        <p:spPr>
          <a:xfrm>
            <a:off x="2048418" y="358709"/>
            <a:ext cx="10413107" cy="10259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700" b="1">
                <a:solidFill>
                  <a:schemeClr val="accent5"/>
                </a:solidFill>
                <a:latin typeface="American Typewriter"/>
                <a:ea typeface="American Typewriter"/>
                <a:cs typeface="American Typewriter"/>
                <a:sym typeface="American Typewriter"/>
              </a:defRPr>
            </a:lvl1pPr>
          </a:lstStyle>
          <a:p>
            <a:r>
              <a:rPr lang="en-GB" sz="6000" dirty="0">
                <a:solidFill>
                  <a:srgbClr val="00AEEE"/>
                </a:solidFill>
                <a:latin typeface="Gill Sans MT" panose="020B0502020104020203" pitchFamily="34" charset="77"/>
              </a:rPr>
              <a:t>WOD – Autumn 1 Overview</a:t>
            </a:r>
            <a:endParaRPr sz="6000" dirty="0">
              <a:solidFill>
                <a:srgbClr val="00AEEE"/>
              </a:solidFill>
              <a:latin typeface="Gill Sans MT" panose="020B0502020104020203" pitchFamily="34" charset="77"/>
            </a:endParaRP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7EB416CD-9B55-CF42-A04C-30197FD22A3C}"/>
              </a:ext>
            </a:extLst>
          </p:cNvPr>
          <p:cNvGrpSpPr/>
          <p:nvPr/>
        </p:nvGrpSpPr>
        <p:grpSpPr>
          <a:xfrm>
            <a:off x="12304821" y="1110918"/>
            <a:ext cx="8917924" cy="15439250"/>
            <a:chOff x="11782763" y="-862597"/>
            <a:chExt cx="8917924" cy="15439250"/>
          </a:xfrm>
        </p:grpSpPr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A6BF06AC-22FD-FD44-8419-6C2D4AA8FA73}"/>
                </a:ext>
              </a:extLst>
            </p:cNvPr>
            <p:cNvSpPr/>
            <p:nvPr/>
          </p:nvSpPr>
          <p:spPr>
            <a:xfrm rot="896267" flipH="1">
              <a:off x="12315522" y="-525755"/>
              <a:ext cx="8385165" cy="15102408"/>
            </a:xfrm>
            <a:prstGeom prst="rect">
              <a:avLst/>
            </a:prstGeom>
            <a:solidFill>
              <a:srgbClr val="38E1FF"/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9D3503DD-D270-5F47-A19A-8586E0671135}"/>
                </a:ext>
              </a:extLst>
            </p:cNvPr>
            <p:cNvSpPr/>
            <p:nvPr/>
          </p:nvSpPr>
          <p:spPr>
            <a:xfrm rot="896267" flipH="1">
              <a:off x="11782763" y="-862597"/>
              <a:ext cx="6869178" cy="15102408"/>
            </a:xfrm>
            <a:prstGeom prst="rect">
              <a:avLst/>
            </a:prstGeom>
            <a:solidFill>
              <a:srgbClr val="38E1FF">
                <a:alpha val="33000"/>
              </a:srgbClr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37D75134-4940-2E43-970D-7151127F0958}"/>
              </a:ext>
            </a:extLst>
          </p:cNvPr>
          <p:cNvGrpSpPr/>
          <p:nvPr/>
        </p:nvGrpSpPr>
        <p:grpSpPr>
          <a:xfrm rot="11574440">
            <a:off x="-8428798" y="-6316639"/>
            <a:ext cx="8917924" cy="15439250"/>
            <a:chOff x="11782763" y="-862597"/>
            <a:chExt cx="8917924" cy="15439250"/>
          </a:xfrm>
        </p:grpSpPr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0DE4B2CD-9BA7-F745-975D-04D6E068AAAF}"/>
                </a:ext>
              </a:extLst>
            </p:cNvPr>
            <p:cNvSpPr/>
            <p:nvPr/>
          </p:nvSpPr>
          <p:spPr>
            <a:xfrm rot="896267" flipH="1">
              <a:off x="12315522" y="-525755"/>
              <a:ext cx="8385165" cy="15102408"/>
            </a:xfrm>
            <a:prstGeom prst="rect">
              <a:avLst/>
            </a:prstGeom>
            <a:solidFill>
              <a:srgbClr val="38E1FF"/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E68024AA-F9BA-D840-9EF5-E93003D788D2}"/>
                </a:ext>
              </a:extLst>
            </p:cNvPr>
            <p:cNvSpPr/>
            <p:nvPr/>
          </p:nvSpPr>
          <p:spPr>
            <a:xfrm rot="896267" flipH="1">
              <a:off x="11782763" y="-862597"/>
              <a:ext cx="6869178" cy="15102408"/>
            </a:xfrm>
            <a:prstGeom prst="rect">
              <a:avLst/>
            </a:prstGeom>
            <a:solidFill>
              <a:srgbClr val="38E1FF">
                <a:alpha val="33000"/>
              </a:srgbClr>
            </a:solidFill>
            <a:ln w="101600" cap="flat">
              <a:noFill/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50800" tIns="50800" rIns="50800" bIns="50800" numCol="1" spcCol="38100" rtlCol="0" anchor="ctr">
              <a:spAutoFit/>
            </a:bodyPr>
            <a:lstStyle/>
            <a:p>
              <a:pPr marL="0" marR="0" indent="0" algn="ctr" defTabSz="5842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GB" sz="24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n-lt"/>
                <a:ea typeface="+mn-ea"/>
                <a:cs typeface="+mn-cs"/>
                <a:sym typeface="Helvetica Light"/>
              </a:endParaRPr>
            </a:p>
          </p:txBody>
        </p:sp>
      </p:grpSp>
      <p:pic>
        <p:nvPicPr>
          <p:cNvPr id="9" name="Picture 8">
            <a:extLst>
              <a:ext uri="{FF2B5EF4-FFF2-40B4-BE49-F238E27FC236}">
                <a16:creationId xmlns:a16="http://schemas.microsoft.com/office/drawing/2014/main" id="{E1C808EC-8455-CA43-8401-6823600E17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410" r="12019" b="14894"/>
          <a:stretch/>
        </p:blipFill>
        <p:spPr>
          <a:xfrm>
            <a:off x="308911" y="305549"/>
            <a:ext cx="1622203" cy="1340029"/>
          </a:xfrm>
          <a:prstGeom prst="rect">
            <a:avLst/>
          </a:prstGeom>
        </p:spPr>
      </p:pic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D49B81AD-A600-27E6-3D96-319197B0AA2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9459206"/>
              </p:ext>
            </p:extLst>
          </p:nvPr>
        </p:nvGraphicFramePr>
        <p:xfrm>
          <a:off x="786911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1 – Sept 2nd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greet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ready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recharge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return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rest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decide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copious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ignite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inspire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essential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B329C863-E47E-29BC-03D0-04702F423B7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8173932"/>
              </p:ext>
            </p:extLst>
          </p:nvPr>
        </p:nvGraphicFramePr>
        <p:xfrm>
          <a:off x="786911" y="5578464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5 – Sept 30th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sneak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yawn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loan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heap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handle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capture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broad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nonsense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numerous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scamper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0ABB42DF-E0F1-F67D-D1C3-A04E5BC47C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40041147"/>
              </p:ext>
            </p:extLst>
          </p:nvPr>
        </p:nvGraphicFramePr>
        <p:xfrm>
          <a:off x="3814208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2 – Sept 9th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please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shine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pride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trip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warm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deceive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cunning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nervous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naive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prevent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C14BE44D-7304-2696-AFCE-0ED5B7B708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5689534"/>
              </p:ext>
            </p:extLst>
          </p:nvPr>
        </p:nvGraphicFramePr>
        <p:xfrm>
          <a:off x="6841505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3 – Sept 16th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parcel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travel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proud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member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whole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debris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consider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protrude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mischief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remove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F2516CD0-7A50-F343-7E26-3706EB3DA3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3613047"/>
              </p:ext>
            </p:extLst>
          </p:nvPr>
        </p:nvGraphicFramePr>
        <p:xfrm>
          <a:off x="9868802" y="1795971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4 – Sept 23rd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germ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problem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loose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shy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mask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confuse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caught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shallow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navigate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request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D440E9CA-1CB2-79EE-5922-3B70F434110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3129783"/>
              </p:ext>
            </p:extLst>
          </p:nvPr>
        </p:nvGraphicFramePr>
        <p:xfrm>
          <a:off x="3814208" y="5578464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6 – Oct 7th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grumble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frow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festival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elderly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gusty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confess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complain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opposite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private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route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0DC64155-CE16-96A7-4FD3-1626CEBA2E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4099792"/>
              </p:ext>
            </p:extLst>
          </p:nvPr>
        </p:nvGraphicFramePr>
        <p:xfrm>
          <a:off x="6841505" y="5578464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7 – Oct 14th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discuss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applause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lower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honest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meadow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bleak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breathtaking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obsolete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polite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scatter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7B759DDA-DD1F-1DCB-BD77-EA7829C208D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3239496"/>
              </p:ext>
            </p:extLst>
          </p:nvPr>
        </p:nvGraphicFramePr>
        <p:xfrm>
          <a:off x="9868802" y="5578464"/>
          <a:ext cx="2348346" cy="35355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9545">
                  <a:extLst>
                    <a:ext uri="{9D8B030D-6E8A-4147-A177-3AD203B41FA5}">
                      <a16:colId xmlns:a16="http://schemas.microsoft.com/office/drawing/2014/main" val="537830094"/>
                    </a:ext>
                  </a:extLst>
                </a:gridCol>
                <a:gridCol w="1828801">
                  <a:extLst>
                    <a:ext uri="{9D8B030D-6E8A-4147-A177-3AD203B41FA5}">
                      <a16:colId xmlns:a16="http://schemas.microsoft.com/office/drawing/2014/main" val="1705775314"/>
                    </a:ext>
                  </a:extLst>
                </a:gridCol>
              </a:tblGrid>
              <a:tr h="320031">
                <a:tc gridSpan="2">
                  <a:txBody>
                    <a:bodyPr/>
                    <a:lstStyle/>
                    <a:p>
                      <a:r>
                        <a:rPr lang="en-GB" sz="1600" b="1" dirty="0">
                          <a:latin typeface="Gill Sans MT" panose="020B0502020104020203" pitchFamily="34" charset="77"/>
                        </a:rPr>
                        <a:t>Week 8 – Oct 21st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289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leader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9024497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medicine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03028769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flatten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89761686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measure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34362737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library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53578352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attach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308117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advice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5471244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struggle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87099361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tedious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963533995"/>
                  </a:ext>
                </a:extLst>
              </a:tr>
              <a:tr h="320031">
                <a:tc>
                  <a:txBody>
                    <a:bodyPr/>
                    <a:lstStyle/>
                    <a:p>
                      <a:r>
                        <a:rPr lang="en-GB" sz="1050" dirty="0">
                          <a:latin typeface="Gill Sans MT" panose="020B0502020104020203" pitchFamily="34" charset="77"/>
                        </a:rPr>
                        <a:t>T2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Gill Sans MT" panose="020B0502020104020203" pitchFamily="34" charset="77"/>
                        </a:rPr>
                        <a:t>wondrous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5700757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7034231"/>
      </p:ext>
    </p:extLst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24288</TotalTime>
  <Words>205</Words>
  <Application>Microsoft Macintosh PowerPoint</Application>
  <PresentationFormat>Custom</PresentationFormat>
  <Paragraphs>169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Gill Sans MT</vt:lpstr>
      <vt:lpstr>Helvetica</vt:lpstr>
      <vt:lpstr>Helvetica Light</vt:lpstr>
      <vt:lpstr>Helvetica Neue</vt:lpstr>
      <vt:lpstr>White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Andrew Jennings</cp:lastModifiedBy>
  <cp:revision>462</cp:revision>
  <dcterms:modified xsi:type="dcterms:W3CDTF">2024-08-26T13:32:37Z</dcterms:modified>
</cp:coreProperties>
</file>